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59" r:id="rId5"/>
    <p:sldId id="261" r:id="rId6"/>
    <p:sldId id="257" r:id="rId7"/>
    <p:sldId id="260" r:id="rId8"/>
    <p:sldId id="262" r:id="rId9"/>
    <p:sldId id="271" r:id="rId10"/>
    <p:sldId id="263" r:id="rId11"/>
    <p:sldId id="264" r:id="rId12"/>
    <p:sldId id="266" r:id="rId13"/>
    <p:sldId id="267" r:id="rId14"/>
    <p:sldId id="265" r:id="rId15"/>
    <p:sldId id="268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3300"/>
    <a:srgbClr val="000066"/>
    <a:srgbClr val="0000CC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62" autoAdjust="0"/>
  </p:normalViewPr>
  <p:slideViewPr>
    <p:cSldViewPr>
      <p:cViewPr varScale="1">
        <p:scale>
          <a:sx n="72" d="100"/>
          <a:sy n="72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53;&#1048;&#1043;&#1040;&#1044;&#1056;&#1040;&#1049;&#1042;\Ololoyzer_Ololifte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7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-2_1_~1.JPG"/>
          <p:cNvPicPr>
            <a:picLocks noChangeAspect="1"/>
          </p:cNvPicPr>
          <p:nvPr/>
        </p:nvPicPr>
        <p:blipFill>
          <a:blip r:embed="rId3" cstate="print">
            <a:lum bright="-4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0600" y="2971800"/>
            <a:ext cx="716279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КНИГАДРАЙВ</a:t>
            </a:r>
            <a:endParaRPr lang="ru-RU" sz="7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Ololoyzer_Ololif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29  L 0.125 0  L 0.177 0  L 0.177 0.06927  L 0.213 0.11856  L 0.177 0.16651  L 0.177 0.23578  L 0.125 0.23578  L 0.089 0.28374  L 0.052 0.23578  L 0 0.23578  L 0 0.16651  L -0.037 0.11856  L 0 0.06927  L 0 0  Z" pathEditMode="relative" ptsTypes="">
                                      <p:cBhvr>
                                        <p:cTn id="16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2"/>
      <p:bldP spid="3" grpId="3"/>
      <p:bldP spid="3" grpId="4"/>
      <p:bldP spid="3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aie1278427204.jpg"/>
          <p:cNvPicPr>
            <a:picLocks noChangeAspect="1"/>
          </p:cNvPicPr>
          <p:nvPr/>
        </p:nvPicPr>
        <p:blipFill>
          <a:blip r:embed="rId2" cstate="print"/>
          <a:srcRect l="1490" t="2597" r="12750" b="38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-76944"/>
            <a:ext cx="8001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Удастся ли братьям </a:t>
            </a:r>
          </a:p>
          <a:p>
            <a:pPr marL="0" marR="0" lvl="0" indent="269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Вику и Нику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перехитрить коварную страну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и спасти ее обитателей?...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Impac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133600"/>
            <a:ext cx="152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Print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on.jpg"/>
          <p:cNvPicPr>
            <a:picLocks noChangeAspect="1"/>
          </p:cNvPicPr>
          <p:nvPr/>
        </p:nvPicPr>
        <p:blipFill>
          <a:blip r:embed="rId3" cstate="print"/>
          <a:srcRect l="8408" r="8915"/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pic>
        <p:nvPicPr>
          <p:cNvPr id="6" name="Рисунок 5" descr="Fon.jpg"/>
          <p:cNvPicPr>
            <a:picLocks noChangeAspect="1"/>
          </p:cNvPicPr>
          <p:nvPr/>
        </p:nvPicPr>
        <p:blipFill>
          <a:blip r:embed="rId3" cstate="print"/>
          <a:srcRect l="11718" r="9809"/>
          <a:stretch>
            <a:fillRect/>
          </a:stretch>
        </p:blipFill>
        <p:spPr>
          <a:xfrm>
            <a:off x="4876800" y="0"/>
            <a:ext cx="4267200" cy="6858000"/>
          </a:xfrm>
          <a:prstGeom prst="rect">
            <a:avLst/>
          </a:prstGeom>
        </p:spPr>
      </p:pic>
      <p:pic>
        <p:nvPicPr>
          <p:cNvPr id="3" name="Рисунок 2" descr="DSC0325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5833" t="23333" r="42500" b="14445"/>
          <a:stretch>
            <a:fillRect/>
          </a:stretch>
        </p:blipFill>
        <p:spPr>
          <a:xfrm>
            <a:off x="6019800" y="1219200"/>
            <a:ext cx="2223407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10200" y="4648200"/>
            <a:ext cx="358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Надежда Игнатова,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класс,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 «Часовская СОШ»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990600"/>
            <a:ext cx="3429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«Эта книга </a:t>
            </a:r>
          </a:p>
          <a:p>
            <a:pPr algn="ctr"/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вызвала у меня противоречивые чувства. </a:t>
            </a:r>
          </a:p>
          <a:p>
            <a:pPr algn="ctr"/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И написана она ну очень простым языком. </a:t>
            </a:r>
          </a:p>
          <a:p>
            <a:pPr algn="ctr"/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Порой мысли, выраженные в книге, совсем не детские...»</a:t>
            </a:r>
            <a:endParaRPr lang="ru-RU" sz="2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Print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on.jpg"/>
          <p:cNvPicPr>
            <a:picLocks noChangeAspect="1"/>
          </p:cNvPicPr>
          <p:nvPr/>
        </p:nvPicPr>
        <p:blipFill>
          <a:blip r:embed="rId3" cstate="print"/>
          <a:srcRect l="8408" r="8915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  <p:pic>
        <p:nvPicPr>
          <p:cNvPr id="6" name="Рисунок 5" descr="Fon.jpg"/>
          <p:cNvPicPr>
            <a:picLocks noChangeAspect="1"/>
          </p:cNvPicPr>
          <p:nvPr/>
        </p:nvPicPr>
        <p:blipFill>
          <a:blip r:embed="rId3" cstate="print"/>
          <a:srcRect l="11718" r="9809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pic>
        <p:nvPicPr>
          <p:cNvPr id="8" name="Рисунок 7" descr="DSC03567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48510" t="14444" r="16573" b="36185"/>
          <a:stretch>
            <a:fillRect/>
          </a:stretch>
        </p:blipFill>
        <p:spPr>
          <a:xfrm rot="607187">
            <a:off x="965508" y="1332730"/>
            <a:ext cx="2383406" cy="252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29200" y="1371600"/>
            <a:ext cx="350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«Персонажи интересные, идея неординарная. Автор молодец!</a:t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Больше всего мне полюбился "закон белых слонов".</a:t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Читать и детям и взрослым...»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267200"/>
            <a:ext cx="358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Валерия Туисова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 класс,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МБОУ «Часовская СОШ»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Print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3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62000"/>
            <a:ext cx="2667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4202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Елизавета Биргер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4202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Елизавета Биргер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6576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Карташова Евгения </a:t>
            </a:r>
            <a:r>
              <a:rPr lang="ru-RU" sz="2400" b="1" dirty="0" smtClean="0"/>
              <a:t>журналист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5200" y="762000"/>
            <a:ext cx="518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ctr"/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«В целом книжка увлекательная и для ребят познавательная . </a:t>
            </a:r>
          </a:p>
          <a:p>
            <a:pPr indent="173038" algn="ctr"/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Правда, автор, с детьми говорит не на равных. </a:t>
            </a:r>
          </a:p>
          <a:p>
            <a:pPr indent="173038" algn="ctr"/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Приём проговаривания прописных истин прямым текстом хорошо работает у </a:t>
            </a:r>
            <a:r>
              <a:rPr lang="ru-RU" sz="2800" b="1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Слаповского</a:t>
            </a:r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173038" algn="ctr"/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этой детско-взрослой книжке...»</a:t>
            </a:r>
            <a:b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Print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3252.JPG"/>
          <p:cNvPicPr>
            <a:picLocks noChangeAspect="1"/>
          </p:cNvPicPr>
          <p:nvPr/>
        </p:nvPicPr>
        <p:blipFill>
          <a:blip r:embed="rId3" cstate="print"/>
          <a:srcRect l="18182" t="6061" r="12121" b="9091"/>
          <a:stretch>
            <a:fillRect/>
          </a:stretch>
        </p:blipFill>
        <p:spPr>
          <a:xfrm>
            <a:off x="6019800" y="450573"/>
            <a:ext cx="2590800" cy="3154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4202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Елизавета Биргер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24202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Елизавета Биргер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9800" y="3733800"/>
            <a:ext cx="27753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Елизавета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Биргер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корреспондент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газеты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КомерсантЪ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838200"/>
            <a:ext cx="495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Слаповский</a:t>
            </a:r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строит интригу без единого отрицательного персонажа. Все хорошие. А самыми хорошими оказываются, попадая в мир своих фантазий, те самые, которых мы за всё это время научились недолюбливать...»</a:t>
            </a:r>
          </a:p>
          <a:p>
            <a:pPr indent="173038" algn="ctr"/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92717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-62770"/>
            <a:ext cx="9144000" cy="6920770"/>
          </a:xfrm>
          <a:prstGeom prst="rect">
            <a:avLst/>
          </a:prstGeom>
        </p:spPr>
      </p:pic>
      <p:pic>
        <p:nvPicPr>
          <p:cNvPr id="3" name="Рисунок 2" descr="SAM_0267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1667" t="8889" r="20833" b="2222"/>
          <a:stretch>
            <a:fillRect/>
          </a:stretch>
        </p:blipFill>
        <p:spPr>
          <a:xfrm>
            <a:off x="381000" y="609600"/>
            <a:ext cx="3549015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91000" y="685800"/>
            <a:ext cx="464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«Роман </a:t>
            </a:r>
            <a:r>
              <a:rPr lang="ru-RU" sz="40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Слаповского</a:t>
            </a:r>
            <a:r>
              <a:rPr lang="ru-RU" sz="4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всегда узнаваем: обязательно про современность, обязательно густонаселён...» </a:t>
            </a:r>
            <a:endParaRPr lang="ru-RU" sz="4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3733800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Надежда Потолицына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библиотекарь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Часовского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филиала СЦБС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___1_1~1.JPG"/>
          <p:cNvPicPr>
            <a:picLocks noChangeAspect="1"/>
          </p:cNvPicPr>
          <p:nvPr/>
        </p:nvPicPr>
        <p:blipFill>
          <a:blip r:embed="rId3" cstate="print"/>
          <a:srcRect t="3947" b="14474"/>
          <a:stretch>
            <a:fillRect/>
          </a:stretch>
        </p:blipFill>
        <p:spPr>
          <a:xfrm>
            <a:off x="5506975" y="533400"/>
            <a:ext cx="3401840" cy="44958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-3375571"/>
            <a:ext cx="4876800" cy="1308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Алексей Иванович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Слаповский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(род. 1957) — российский писатель, драматург и сценарист.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Повести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«Искренний художник»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Глокая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куздра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«Закодированный»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«Здравствуй, здравствуй. Новый год»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«Висельник»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«Жар-птица»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«Гибель гитариста»</a:t>
            </a:r>
          </a:p>
          <a:p>
            <a:endParaRPr lang="ru-RU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Романы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«Я — не я» (1992)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«Первое второе пришествие» (1994)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«Анкета» (1998)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«День денег» (2000)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«Качество жизни» (2004)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«Мы»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«Они» (2005)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«Оно» (2006)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«Синдром феникса» (2007)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«Пересуд» (2008)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«Победительница» (2009)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«Поход на Кремль» (2010)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«Большая книга перемен» (2011)</a:t>
            </a:r>
          </a:p>
          <a:p>
            <a:r>
              <a:rPr lang="ru-RU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Детская фантастика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«Пропавшие в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Бермудии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(2009)</a:t>
            </a:r>
          </a:p>
          <a:p>
            <a:pPr lvl="0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61d.jpg"/>
          <p:cNvPicPr>
            <a:picLocks noChangeAspect="1"/>
          </p:cNvPicPr>
          <p:nvPr/>
        </p:nvPicPr>
        <p:blipFill>
          <a:blip r:embed="rId2" cstate="print"/>
          <a:srcRect r="76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541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Monotype Corsiva" pitchFamily="66" charset="0"/>
              </a:rPr>
              <a:t>«Новые книги о современной жизни – «свежий воздух». Молодёжные романы в комментариях не нуждаются. Впрочем, в них с удовольствием заглядывают и родители»</a:t>
            </a:r>
            <a:endParaRPr lang="ru-RU" sz="40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SAM_0279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18333" t="18889" r="9167" b="6667"/>
          <a:stretch>
            <a:fillRect/>
          </a:stretch>
        </p:blipFill>
        <p:spPr>
          <a:xfrm>
            <a:off x="1295400" y="685800"/>
            <a:ext cx="6629400" cy="5105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5715000"/>
            <a:ext cx="6019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Екатерина Марченко с дочерью Таисией 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читатели библиотеки с. Часово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61d.jpg"/>
          <p:cNvPicPr>
            <a:picLocks noChangeAspect="1"/>
          </p:cNvPicPr>
          <p:nvPr/>
        </p:nvPicPr>
        <p:blipFill>
          <a:blip r:embed="rId2" cstate="print"/>
          <a:srcRect r="76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98120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Слаповский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А.И.</a:t>
            </a:r>
          </a:p>
          <a:p>
            <a:pPr marL="360363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Пропавшие 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Бермудии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 роман / Алексей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Слаповский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- М.: АСТ: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Астрель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2009. – 445, </a:t>
            </a: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3 с.</a:t>
            </a:r>
          </a:p>
          <a:p>
            <a:pPr marL="360363"/>
            <a:endParaRPr lang="ru-RU" sz="2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marL="360363"/>
            <a:r>
              <a:rPr lang="en-US" sz="2400" b="1" dirty="0" smtClean="0">
                <a:latin typeface="Arial" pitchFamily="34" charset="0"/>
                <a:cs typeface="Arial" pitchFamily="34" charset="0"/>
                <a:sym typeface="Symbol"/>
              </a:rPr>
              <a:t>ISBN </a:t>
            </a: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978-5-17-058015-6 (АСТ)</a:t>
            </a:r>
          </a:p>
          <a:p>
            <a:pPr marL="360363"/>
            <a:r>
              <a:rPr lang="en-US" sz="2400" b="1" dirty="0" smtClean="0">
                <a:latin typeface="Arial" pitchFamily="34" charset="0"/>
                <a:cs typeface="Arial" pitchFamily="34" charset="0"/>
                <a:sym typeface="Symbol"/>
              </a:rPr>
              <a:t>ISBN </a:t>
            </a: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978-5-271-23082-0-6 </a:t>
            </a: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  <a:sym typeface="Symbol"/>
              </a:rPr>
              <a:t>Астрель</a:t>
            </a:r>
            <a:r>
              <a:rPr lang="ru-RU" sz="2400" b="1" dirty="0" smtClean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ru-RU" sz="2400" b="1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endParaRPr lang="ru-RU" sz="24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endParaRPr lang="ru-RU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61d.jpg"/>
          <p:cNvPicPr>
            <a:picLocks noChangeAspect="1"/>
          </p:cNvPicPr>
          <p:nvPr/>
        </p:nvPicPr>
        <p:blipFill>
          <a:blip r:embed="rId2" cstate="print"/>
          <a:srcRect r="76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981200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  <a:latin typeface="Monotype Corsiva" pitchFamily="66" charset="0"/>
              </a:rPr>
              <a:t>СПАСИБО  ЗА  ВНИМАНИЕ!</a:t>
            </a:r>
            <a:endParaRPr lang="ru-RU" sz="66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3800" y="1676400"/>
            <a:ext cx="190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bstractionSlaidPr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5400" y="1143000"/>
            <a:ext cx="6553200" cy="449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A0KNHK9.jpg"/>
          <p:cNvPicPr>
            <a:picLocks noChangeAspect="1"/>
          </p:cNvPicPr>
          <p:nvPr/>
        </p:nvPicPr>
        <p:blipFill>
          <a:blip r:embed="rId4" cstate="print"/>
          <a:srcRect l="13124" t="6122" r="17974" b="53061"/>
          <a:stretch>
            <a:fillRect/>
          </a:stretch>
        </p:blipFill>
        <p:spPr>
          <a:xfrm>
            <a:off x="4114800" y="2057400"/>
            <a:ext cx="1600200" cy="1524000"/>
          </a:xfrm>
          <a:prstGeom prst="rect">
            <a:avLst/>
          </a:prstGeom>
        </p:spPr>
      </p:pic>
      <p:pic>
        <p:nvPicPr>
          <p:cNvPr id="11" name="Рисунок 10" descr="0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4495800" y="3810000"/>
            <a:ext cx="899859" cy="14097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2" name="Рисунок 11" descr="4e339.jpg"/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tretch>
            <a:fillRect/>
          </a:stretch>
        </p:blipFill>
        <p:spPr>
          <a:xfrm>
            <a:off x="4495800" y="3733800"/>
            <a:ext cx="937087" cy="1447800"/>
          </a:xfrm>
          <a:prstGeom prst="rect">
            <a:avLst/>
          </a:prstGeom>
        </p:spPr>
      </p:pic>
      <p:pic>
        <p:nvPicPr>
          <p:cNvPr id="13" name="Рисунок 12" descr="460457.jpg"/>
          <p:cNvPicPr>
            <a:picLocks noChangeAspect="1"/>
          </p:cNvPicPr>
          <p:nvPr/>
        </p:nvPicPr>
        <p:blipFill>
          <a:blip r:embed="rId7" cstate="print">
            <a:lum bright="10000" contrast="40000"/>
          </a:blip>
          <a:stretch>
            <a:fillRect/>
          </a:stretch>
        </p:blipFill>
        <p:spPr>
          <a:xfrm>
            <a:off x="4495800" y="3657600"/>
            <a:ext cx="910324" cy="1447801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4" name="Рисунок 13" descr="9785699200672.jp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4495800" y="3657600"/>
            <a:ext cx="884346" cy="1447800"/>
          </a:xfrm>
          <a:prstGeom prst="rect">
            <a:avLst/>
          </a:prstGeom>
        </p:spPr>
      </p:pic>
      <p:pic>
        <p:nvPicPr>
          <p:cNvPr id="15" name="Рисунок 14" descr="9785264001642.jpg"/>
          <p:cNvPicPr>
            <a:picLocks noChangeAspect="1"/>
          </p:cNvPicPr>
          <p:nvPr/>
        </p:nvPicPr>
        <p:blipFill>
          <a:blip r:embed="rId9" cstate="print">
            <a:lum bright="-10000" contrast="40000"/>
          </a:blip>
          <a:stretch>
            <a:fillRect/>
          </a:stretch>
        </p:blipFill>
        <p:spPr>
          <a:xfrm>
            <a:off x="4495800" y="3657600"/>
            <a:ext cx="925703" cy="1447800"/>
          </a:xfrm>
          <a:prstGeom prst="rect">
            <a:avLst/>
          </a:prstGeom>
        </p:spPr>
      </p:pic>
      <p:pic>
        <p:nvPicPr>
          <p:cNvPr id="16" name="Рисунок 15" descr="00837892_cover.jpg"/>
          <p:cNvPicPr>
            <a:picLocks noChangeAspect="1"/>
          </p:cNvPicPr>
          <p:nvPr/>
        </p:nvPicPr>
        <p:blipFill>
          <a:blip r:embed="rId10" cstate="print">
            <a:lum contrast="40000"/>
          </a:blip>
          <a:stretch>
            <a:fillRect/>
          </a:stretch>
        </p:blipFill>
        <p:spPr>
          <a:xfrm>
            <a:off x="4495800" y="3733800"/>
            <a:ext cx="928775" cy="1438275"/>
          </a:xfrm>
          <a:prstGeom prst="rect">
            <a:avLst/>
          </a:prstGeom>
        </p:spPr>
      </p:pic>
      <p:pic>
        <p:nvPicPr>
          <p:cNvPr id="20" name="Рисунок 19" descr="___1_1~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67200" y="3581400"/>
            <a:ext cx="1295400" cy="2098548"/>
          </a:xfrm>
          <a:prstGeom prst="rect">
            <a:avLst/>
          </a:prstGeom>
        </p:spPr>
      </p:pic>
      <p:pic>
        <p:nvPicPr>
          <p:cNvPr id="17" name="Рисунок 16" descr="CA0KNHK9.jpg"/>
          <p:cNvPicPr>
            <a:picLocks noChangeAspect="1"/>
          </p:cNvPicPr>
          <p:nvPr/>
        </p:nvPicPr>
        <p:blipFill>
          <a:blip r:embed="rId4" cstate="print"/>
          <a:srcRect l="13161" t="46788" r="14452"/>
          <a:stretch>
            <a:fillRect/>
          </a:stretch>
        </p:blipFill>
        <p:spPr>
          <a:xfrm>
            <a:off x="4114800" y="3581400"/>
            <a:ext cx="1676400" cy="1981200"/>
          </a:xfrm>
          <a:prstGeom prst="rect">
            <a:avLst/>
          </a:prstGeom>
        </p:spPr>
      </p:pic>
      <p:pic>
        <p:nvPicPr>
          <p:cNvPr id="18" name="Рисунок 17" descr="___1_1~1.JPG"/>
          <p:cNvPicPr>
            <a:picLocks noChangeAspect="1"/>
          </p:cNvPicPr>
          <p:nvPr/>
        </p:nvPicPr>
        <p:blipFill>
          <a:blip r:embed="rId11" cstate="print"/>
          <a:srcRect t="4348"/>
          <a:stretch>
            <a:fillRect/>
          </a:stretch>
        </p:blipFill>
        <p:spPr>
          <a:xfrm>
            <a:off x="3048000" y="0"/>
            <a:ext cx="3245556" cy="50292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400" y="4267200"/>
            <a:ext cx="6629400" cy="25908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Алексей </a:t>
            </a:r>
            <a:r>
              <a:rPr lang="ru-RU" sz="3200" b="1" dirty="0" err="1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Слаповский</a:t>
            </a:r>
            <a:endParaRPr lang="ru-RU" sz="32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Segoe Print" pitchFamily="2" charset="0"/>
                <a:cs typeface="Arial" pitchFamily="34" charset="0"/>
              </a:rPr>
              <a:t>ПРОПАВШИЕ             В БЕРМУДИИ</a:t>
            </a:r>
            <a:endParaRPr lang="ru-RU" sz="4400" b="1" dirty="0">
              <a:solidFill>
                <a:srgbClr val="000099"/>
              </a:solidFill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0481E-7 L 0.11216 -8.0481E-7 C 0.1625 -8.0481E-7 0.225 0.07331 0.225 0.13321 L 0.225 0.26642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32932E-6 L 1.38889E-6 -0.16235 C 1.38889E-6 -0.23519 0.0691 -0.3247 0.12535 -0.3247 L 0.25087 -0.3247 " pathEditMode="relative" rAng="0" ptsTypes="FfFF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2766E-6 L 2.5E-6 -0.15264 C 2.5E-6 -0.22156 0.04809 -0.30528 0.08715 -0.30528 L 0.17448 -0.30528 " pathEditMode="relative" rAng="0" ptsTypes="FfFF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12766E-6 L 5.55556E-7 -0.15264 C 5.55556E-7 -0.22132 -0.05069 -0.30528 -0.09149 -0.30528 L -0.18299 -0.30528 " pathEditMode="relative" rAng="0" ptsTypes="FfFF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951E-6 L -1.94444E-6 -0.15819 C -1.94444E-6 -0.22942 -0.07205 -0.31638 -0.13038 -0.31638 L -0.25955 -0.31638 " pathEditMode="relative" rAng="0" ptsTypes="FfFF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2766E-6 L -5.55556E-7 -0.15264 C -5.55556E-7 -0.22132 0.02344 -0.30528 0.04254 -0.30528 L 0.08507 -0.30528 " pathEditMode="relative" rAng="0" ptsTypes="FfFF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0287E-6 L -1.11111E-6 -0.15795 C -1.11111E-6 -0.22872 -0.02326 -0.31568 -0.04201 -0.31568 L -0.08403 -0.31568 " pathEditMode="relative" rAng="0" ptsTypes="FfFF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00416 -0.16651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bstractionSlaidPr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04800" y="152400"/>
            <a:ext cx="4051681" cy="634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e339.jpg"/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tretch>
            <a:fillRect/>
          </a:stretch>
        </p:blipFill>
        <p:spPr>
          <a:xfrm>
            <a:off x="4648200" y="152400"/>
            <a:ext cx="4114800" cy="635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60457.jpg"/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tretch>
            <a:fillRect/>
          </a:stretch>
        </p:blipFill>
        <p:spPr>
          <a:xfrm>
            <a:off x="381000" y="152400"/>
            <a:ext cx="4038600" cy="642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659926.jpg"/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 l="4819" r="8463"/>
          <a:stretch>
            <a:fillRect/>
          </a:stretch>
        </p:blipFill>
        <p:spPr>
          <a:xfrm>
            <a:off x="4572000" y="228600"/>
            <a:ext cx="41910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9785475000038.jpg"/>
          <p:cNvPicPr>
            <a:picLocks noChangeAspect="1"/>
          </p:cNvPicPr>
          <p:nvPr/>
        </p:nvPicPr>
        <p:blipFill>
          <a:blip r:embed="rId8" cstate="print">
            <a:lum bright="-10000" contrast="40000"/>
          </a:blip>
          <a:stretch>
            <a:fillRect/>
          </a:stretch>
        </p:blipFill>
        <p:spPr>
          <a:xfrm>
            <a:off x="304800" y="152400"/>
            <a:ext cx="4114800" cy="6493154"/>
          </a:xfrm>
          <a:prstGeom prst="rect">
            <a:avLst/>
          </a:prstGeom>
        </p:spPr>
      </p:pic>
      <p:pic>
        <p:nvPicPr>
          <p:cNvPr id="11" name="Рисунок 10" descr="9785699200672.jpg"/>
          <p:cNvPicPr>
            <a:picLocks noChangeAspect="1"/>
          </p:cNvPicPr>
          <p:nvPr/>
        </p:nvPicPr>
        <p:blipFill>
          <a:blip r:embed="rId9" cstate="print">
            <a:lum contrast="40000"/>
          </a:blip>
          <a:stretch>
            <a:fillRect/>
          </a:stretch>
        </p:blipFill>
        <p:spPr>
          <a:xfrm>
            <a:off x="4572000" y="152400"/>
            <a:ext cx="41910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9785699292523.jpg"/>
          <p:cNvPicPr>
            <a:picLocks noChangeAspect="1"/>
          </p:cNvPicPr>
          <p:nvPr/>
        </p:nvPicPr>
        <p:blipFill>
          <a:blip r:embed="rId10" cstate="print">
            <a:lum bright="-10000" contrast="40000"/>
          </a:blip>
          <a:stretch>
            <a:fillRect/>
          </a:stretch>
        </p:blipFill>
        <p:spPr>
          <a:xfrm>
            <a:off x="228600" y="152399"/>
            <a:ext cx="4191000" cy="656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antiabsu_466.jpg"/>
          <p:cNvPicPr>
            <a:picLocks noChangeAspect="1"/>
          </p:cNvPicPr>
          <p:nvPr/>
        </p:nvPicPr>
        <p:blipFill>
          <a:blip r:embed="rId11" cstate="print">
            <a:lum contrast="40000"/>
          </a:blip>
          <a:stretch>
            <a:fillRect/>
          </a:stretch>
        </p:blipFill>
        <p:spPr>
          <a:xfrm>
            <a:off x="4572000" y="152399"/>
            <a:ext cx="4191000" cy="649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0837892_cover.jpg"/>
          <p:cNvPicPr>
            <a:picLocks noChangeAspect="1"/>
          </p:cNvPicPr>
          <p:nvPr/>
        </p:nvPicPr>
        <p:blipFill>
          <a:blip r:embed="rId12" cstate="print">
            <a:lum contrast="40000"/>
          </a:blip>
          <a:stretch>
            <a:fillRect/>
          </a:stretch>
        </p:blipFill>
        <p:spPr>
          <a:xfrm>
            <a:off x="4724400" y="0"/>
            <a:ext cx="4419600" cy="6844066"/>
          </a:xfrm>
          <a:prstGeom prst="rect">
            <a:avLst/>
          </a:prstGeom>
        </p:spPr>
      </p:pic>
      <p:pic>
        <p:nvPicPr>
          <p:cNvPr id="15" name="Рисунок 14" descr="00837892_cover.jpg"/>
          <p:cNvPicPr>
            <a:picLocks noChangeAspect="1"/>
          </p:cNvPicPr>
          <p:nvPr/>
        </p:nvPicPr>
        <p:blipFill>
          <a:blip r:embed="rId12" cstate="print">
            <a:lum contrast="40000"/>
          </a:blip>
          <a:stretch>
            <a:fillRect/>
          </a:stretch>
        </p:blipFill>
        <p:spPr>
          <a:xfrm>
            <a:off x="3276600" y="13934"/>
            <a:ext cx="4419600" cy="6844066"/>
          </a:xfrm>
          <a:prstGeom prst="rect">
            <a:avLst/>
          </a:prstGeom>
        </p:spPr>
      </p:pic>
      <p:pic>
        <p:nvPicPr>
          <p:cNvPr id="16" name="Рисунок 15" descr="00837892_cover.jpg"/>
          <p:cNvPicPr>
            <a:picLocks noChangeAspect="1"/>
          </p:cNvPicPr>
          <p:nvPr/>
        </p:nvPicPr>
        <p:blipFill>
          <a:blip r:embed="rId12" cstate="print">
            <a:lum contrast="40000"/>
          </a:blip>
          <a:stretch>
            <a:fillRect/>
          </a:stretch>
        </p:blipFill>
        <p:spPr>
          <a:xfrm>
            <a:off x="1371600" y="13934"/>
            <a:ext cx="4419600" cy="6844066"/>
          </a:xfrm>
          <a:prstGeom prst="rect">
            <a:avLst/>
          </a:prstGeom>
        </p:spPr>
      </p:pic>
      <p:pic>
        <p:nvPicPr>
          <p:cNvPr id="17" name="Рисунок 16" descr="00837892_cover.jpg"/>
          <p:cNvPicPr>
            <a:picLocks noChangeAspect="1"/>
          </p:cNvPicPr>
          <p:nvPr/>
        </p:nvPicPr>
        <p:blipFill>
          <a:blip r:embed="rId12" cstate="print">
            <a:lum contrast="40000"/>
          </a:blip>
          <a:stretch>
            <a:fillRect/>
          </a:stretch>
        </p:blipFill>
        <p:spPr>
          <a:xfrm>
            <a:off x="0" y="13934"/>
            <a:ext cx="4419600" cy="6844066"/>
          </a:xfrm>
          <a:prstGeom prst="rect">
            <a:avLst/>
          </a:prstGeom>
        </p:spPr>
      </p:pic>
      <p:pic>
        <p:nvPicPr>
          <p:cNvPr id="18" name="Рисунок 17" descr="00837892_cover.jpg"/>
          <p:cNvPicPr>
            <a:picLocks noChangeAspect="1"/>
          </p:cNvPicPr>
          <p:nvPr/>
        </p:nvPicPr>
        <p:blipFill>
          <a:blip r:embed="rId12" cstate="print">
            <a:lum contrast="40000"/>
          </a:blip>
          <a:stretch>
            <a:fillRect/>
          </a:stretch>
        </p:blipFill>
        <p:spPr>
          <a:xfrm>
            <a:off x="2667000" y="13934"/>
            <a:ext cx="4419600" cy="6844066"/>
          </a:xfrm>
          <a:prstGeom prst="rect">
            <a:avLst/>
          </a:prstGeom>
        </p:spPr>
      </p:pic>
      <p:pic>
        <p:nvPicPr>
          <p:cNvPr id="19" name="Рисунок 18" descr="00837892_cover.jpg"/>
          <p:cNvPicPr>
            <a:picLocks noChangeAspect="1"/>
          </p:cNvPicPr>
          <p:nvPr/>
        </p:nvPicPr>
        <p:blipFill>
          <a:blip r:embed="rId12" cstate="print">
            <a:lum contrast="40000"/>
          </a:blip>
          <a:srcRect l="25862" t="22064" r="24827" b="61235"/>
          <a:stretch>
            <a:fillRect/>
          </a:stretch>
        </p:blipFill>
        <p:spPr>
          <a:xfrm>
            <a:off x="914400" y="1524000"/>
            <a:ext cx="6781800" cy="3556819"/>
          </a:xfrm>
          <a:prstGeom prst="rect">
            <a:avLst/>
          </a:prstGeom>
        </p:spPr>
      </p:pic>
    </p:spTree>
  </p:cSld>
  <p:clrMapOvr>
    <a:masterClrMapping/>
  </p:clrMapOvr>
  <p:transition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bstractionSlaidPr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00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219200"/>
            <a:ext cx="2558143" cy="35814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810000" y="762000"/>
            <a:ext cx="4724400" cy="52879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Писатель и сценарист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Алексей </a:t>
            </a:r>
            <a:r>
              <a:rPr lang="ru-RU" sz="3600" dirty="0" err="1" smtClean="0"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Слаповский</a:t>
            </a:r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придумал страну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Бермудию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давно,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 только теперь решился написать о ней – </a:t>
            </a:r>
          </a:p>
          <a:p>
            <a:pPr algn="ctr"/>
            <a:r>
              <a:rPr lang="ru-RU" sz="3600" dirty="0" smtClean="0">
                <a:solidFill>
                  <a:srgbClr val="000066"/>
                </a:solidFill>
                <a:latin typeface="Impact" pitchFamily="34" charset="0"/>
                <a:cs typeface="Arial" pitchFamily="34" charset="0"/>
              </a:rPr>
              <a:t>для подростков, </a:t>
            </a:r>
          </a:p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Impact" pitchFamily="34" charset="0"/>
                <a:cs typeface="Arial" pitchFamily="34" charset="0"/>
              </a:rPr>
              <a:t>взрослых </a:t>
            </a:r>
          </a:p>
          <a:p>
            <a:pPr algn="ctr"/>
            <a:r>
              <a:rPr lang="ru-RU" sz="4800" dirty="0" smtClean="0">
                <a:solidFill>
                  <a:srgbClr val="000066"/>
                </a:solidFill>
                <a:latin typeface="Impact" pitchFamily="34" charset="0"/>
                <a:cs typeface="Arial" pitchFamily="34" charset="0"/>
              </a:rPr>
              <a:t>и для самого себя...</a:t>
            </a:r>
            <a:endParaRPr lang="ru-RU" sz="4800" dirty="0">
              <a:solidFill>
                <a:srgbClr val="000066"/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10" name="Рисунок 9" descr="___1_1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90600" y="1219200"/>
            <a:ext cx="2587037" cy="41910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2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MarthRose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50_1_8_57_05_AM_Picture1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>
          <a:xfrm>
            <a:off x="-228600" y="-19050"/>
            <a:ext cx="9398000" cy="7048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7400" y="30480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Impact" pitchFamily="34" charset="0"/>
              </a:rPr>
              <a:t>В этой стране исполняются все желания! </a:t>
            </a:r>
          </a:p>
          <a:p>
            <a:pPr algn="ctr"/>
            <a:r>
              <a:rPr lang="ru-RU" sz="4000" dirty="0" smtClean="0">
                <a:latin typeface="Impact" pitchFamily="34" charset="0"/>
              </a:rPr>
              <a:t>Здесь есть всё, что ты захочешь! </a:t>
            </a:r>
            <a:endParaRPr lang="ru-RU" sz="4000" dirty="0">
              <a:latin typeface="Impact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MarthRose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685800"/>
            <a:ext cx="7620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Impact" pitchFamily="34" charset="0"/>
              </a:rPr>
              <a:t>Да вот только беда: </a:t>
            </a:r>
          </a:p>
          <a:p>
            <a:pPr algn="ctr"/>
            <a:r>
              <a:rPr lang="ru-RU" sz="5400" dirty="0" err="1" smtClean="0">
                <a:solidFill>
                  <a:schemeClr val="bg1"/>
                </a:solidFill>
                <a:latin typeface="Impact" pitchFamily="34" charset="0"/>
              </a:rPr>
              <a:t>дурацкая</a:t>
            </a:r>
            <a:r>
              <a:rPr lang="ru-RU" sz="5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Impact" pitchFamily="34" charset="0"/>
              </a:rPr>
              <a:t>Бермудия</a:t>
            </a:r>
            <a:r>
              <a:rPr lang="ru-RU" sz="54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Impact" pitchFamily="34" charset="0"/>
              </a:rPr>
              <a:t>выполняет </a:t>
            </a:r>
          </a:p>
          <a:p>
            <a:pPr algn="ctr"/>
            <a:r>
              <a:rPr lang="ru-RU" sz="8800" dirty="0" smtClean="0">
                <a:solidFill>
                  <a:schemeClr val="bg1"/>
                </a:solidFill>
                <a:latin typeface="Impact" pitchFamily="34" charset="0"/>
              </a:rPr>
              <a:t>самые </a:t>
            </a:r>
            <a:r>
              <a:rPr lang="ru-RU" sz="8800" dirty="0" err="1" smtClean="0">
                <a:solidFill>
                  <a:schemeClr val="bg1"/>
                </a:solidFill>
                <a:latin typeface="Impact" pitchFamily="34" charset="0"/>
              </a:rPr>
              <a:t>дурацкие</a:t>
            </a:r>
            <a:r>
              <a:rPr lang="ru-RU" sz="8800" dirty="0" smtClean="0">
                <a:solidFill>
                  <a:schemeClr val="bg1"/>
                </a:solidFill>
                <a:latin typeface="Impact" pitchFamily="34" charset="0"/>
              </a:rPr>
              <a:t> желания !!!</a:t>
            </a:r>
            <a:endParaRPr lang="ru-RU" sz="8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6858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Impact" pitchFamily="34" charset="0"/>
              </a:rPr>
              <a:t>Она делает всё, </a:t>
            </a: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Impact" pitchFamily="34" charset="0"/>
              </a:rPr>
              <a:t>о чём ты только подумаешь. . .</a:t>
            </a:r>
            <a:endParaRPr lang="ru-RU" sz="8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MarthRoseSlaid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4.JPG"/>
          <p:cNvPicPr>
            <a:picLocks noChangeAspect="1"/>
          </p:cNvPicPr>
          <p:nvPr/>
        </p:nvPicPr>
        <p:blipFill>
          <a:blip r:embed="rId3" cstate="print">
            <a:lum bright="-40000" contrast="30000"/>
          </a:blip>
          <a:srcRect r="2500" b="44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4572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Palatino Linotype" pitchFamily="18" charset="0"/>
              </a:rPr>
              <a:t>Жители </a:t>
            </a:r>
            <a:r>
              <a:rPr lang="ru-RU" sz="4800" b="1" dirty="0" err="1" smtClean="0">
                <a:solidFill>
                  <a:schemeClr val="bg1"/>
                </a:solidFill>
                <a:latin typeface="Palatino Linotype" pitchFamily="18" charset="0"/>
              </a:rPr>
              <a:t>Бермудии</a:t>
            </a:r>
            <a:r>
              <a:rPr lang="ru-RU" sz="4800" b="1" dirty="0" smtClean="0">
                <a:solidFill>
                  <a:schemeClr val="bg1"/>
                </a:solidFill>
                <a:latin typeface="Palatino Linotype" pitchFamily="18" charset="0"/>
              </a:rPr>
              <a:t> не могут встретиться без взаимного желания,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0480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Palatino Linotype" pitchFamily="18" charset="0"/>
              </a:rPr>
              <a:t>зато они в силах </a:t>
            </a:r>
            <a:r>
              <a:rPr lang="ru-RU" sz="4800" b="1" u="sng" dirty="0" smtClean="0">
                <a:solidFill>
                  <a:schemeClr val="bg1"/>
                </a:solidFill>
                <a:latin typeface="Palatino Linotype" pitchFamily="18" charset="0"/>
              </a:rPr>
              <a:t>«</a:t>
            </a:r>
            <a:r>
              <a:rPr lang="ru-RU" sz="4800" b="1" u="sng" dirty="0" err="1" smtClean="0">
                <a:solidFill>
                  <a:schemeClr val="bg1"/>
                </a:solidFill>
                <a:latin typeface="Palatino Linotype" pitchFamily="18" charset="0"/>
              </a:rPr>
              <a:t>воображелатъ</a:t>
            </a:r>
            <a:r>
              <a:rPr lang="ru-RU" sz="4800" b="1" u="sng" dirty="0" smtClean="0">
                <a:solidFill>
                  <a:schemeClr val="bg1"/>
                </a:solidFill>
                <a:latin typeface="Palatino Linotype" pitchFamily="18" charset="0"/>
              </a:rPr>
              <a:t>» </a:t>
            </a:r>
            <a:r>
              <a:rPr lang="ru-RU" sz="4800" b="1" dirty="0" smtClean="0">
                <a:solidFill>
                  <a:schemeClr val="bg1"/>
                </a:solidFill>
                <a:latin typeface="Palatino Linotype" pitchFamily="18" charset="0"/>
              </a:rPr>
              <a:t>себе самолёт и улететь куда угодно. </a:t>
            </a:r>
            <a:endParaRPr lang="ru-RU" sz="4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7" name="Рисунок 6" descr="yak-42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t="25985" b="24484"/>
          <a:stretch>
            <a:fillRect/>
          </a:stretch>
        </p:blipFill>
        <p:spPr>
          <a:xfrm>
            <a:off x="0" y="228600"/>
            <a:ext cx="9144000" cy="3017520"/>
          </a:xfrm>
          <a:prstGeom prst="rect">
            <a:avLst/>
          </a:prstGeom>
        </p:spPr>
      </p:pic>
      <p:pic>
        <p:nvPicPr>
          <p:cNvPr id="8" name="Рисунок 7" descr="yak-42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t="25985" b="24484"/>
          <a:stretch>
            <a:fillRect/>
          </a:stretch>
        </p:blipFill>
        <p:spPr>
          <a:xfrm flipH="1">
            <a:off x="0" y="3352800"/>
            <a:ext cx="9144000" cy="301752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200"/>
                            </p:stCondLst>
                            <p:childTnLst>
                              <p:par>
                                <p:cTn id="2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200"/>
                            </p:stCondLst>
                            <p:childTnLst>
                              <p:par>
                                <p:cTn id="3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200"/>
                            </p:stCondLst>
                            <p:childTnLst>
                              <p:par>
                                <p:cTn id="3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2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200"/>
                            </p:stCondLst>
                            <p:childTnLst>
                              <p:par>
                                <p:cTn id="4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rallel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-1" y="-185738"/>
            <a:ext cx="9198213" cy="72723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2000" y="381000"/>
            <a:ext cx="77724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</a:rPr>
              <a:t>Только   нельзя 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  <a:latin typeface="Impact" pitchFamily="34" charset="0"/>
              </a:rPr>
              <a:t>убежать,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ru-RU" sz="6000" dirty="0" smtClean="0">
                <a:solidFill>
                  <a:srgbClr val="FFFF00"/>
                </a:solidFill>
                <a:latin typeface="Impact" pitchFamily="34" charset="0"/>
              </a:rPr>
              <a:t>улететь, </a:t>
            </a:r>
          </a:p>
          <a:p>
            <a:pPr algn="ctr"/>
            <a:r>
              <a:rPr lang="ru-RU" sz="6600" dirty="0" smtClean="0">
                <a:solidFill>
                  <a:srgbClr val="FFFF00"/>
                </a:solidFill>
                <a:latin typeface="Impact" pitchFamily="34" charset="0"/>
              </a:rPr>
              <a:t>уплыть </a:t>
            </a:r>
          </a:p>
          <a:p>
            <a:pPr algn="ctr"/>
            <a:r>
              <a:rPr lang="ru-RU" sz="8000" dirty="0" smtClean="0">
                <a:solidFill>
                  <a:srgbClr val="FFFF00"/>
                </a:solidFill>
                <a:latin typeface="Impact" pitchFamily="34" charset="0"/>
              </a:rPr>
              <a:t>из самой </a:t>
            </a:r>
            <a:r>
              <a:rPr lang="ru-RU" sz="9600" dirty="0" err="1" smtClean="0">
                <a:solidFill>
                  <a:srgbClr val="FFFF00"/>
                </a:solidFill>
                <a:latin typeface="Impact" pitchFamily="34" charset="0"/>
              </a:rPr>
              <a:t>Бермудии</a:t>
            </a:r>
            <a:r>
              <a:rPr lang="ru-RU" sz="9600" dirty="0" smtClean="0">
                <a:solidFill>
                  <a:srgbClr val="FFFF00"/>
                </a:solidFill>
                <a:latin typeface="Impact" pitchFamily="34" charset="0"/>
              </a:rPr>
              <a:t>...</a:t>
            </a:r>
            <a:br>
              <a:rPr lang="ru-RU" sz="9600" dirty="0" smtClean="0">
                <a:solidFill>
                  <a:srgbClr val="FFFF00"/>
                </a:solidFill>
                <a:latin typeface="Impact" pitchFamily="34" charset="0"/>
              </a:rPr>
            </a:br>
            <a:endParaRPr lang="ru-RU" sz="96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oplePrint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0" y="533400"/>
            <a:ext cx="7391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«В </a:t>
            </a:r>
            <a:r>
              <a:rPr lang="ru-RU" sz="2800" b="1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Бермудии</a:t>
            </a:r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Нику и Вику встречались и добрые и злые люди. </a:t>
            </a:r>
          </a:p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Некоторые с воображением учились представлять еду, питьё, в том числе хмельное, и впадали в вечное блаженство: ели, пили, курили душистую дурманящую траву...  И в результате многие из них, заболев от обжорства, пьянства и употребления дурмана, умерли ...» (С. 93)</a:t>
            </a:r>
          </a:p>
          <a:p>
            <a:pPr indent="173038" algn="ctr"/>
            <a: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ru-RU" sz="28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64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582</Words>
  <Application>Microsoft Office PowerPoint</Application>
  <PresentationFormat>Экран (4:3)</PresentationFormat>
  <Paragraphs>98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2012-03-30T09:58:29Z</dcterms:created>
  <dcterms:modified xsi:type="dcterms:W3CDTF">2012-04-07T19:34:17Z</dcterms:modified>
</cp:coreProperties>
</file>